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DM Sans" pitchFamily="2" charset="0"/>
      <p:regular r:id="rId12"/>
    </p:embeddedFont>
    <p:embeddedFont>
      <p:font typeface="Libre Baskerville" panose="020000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60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736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263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154823" y="2660332"/>
            <a:ext cx="58070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Problem Statement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345983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490817" y="4117538"/>
            <a:ext cx="513516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Stock Analysis and Prediction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6280190" y="48829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50104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Harnessing the power of artificial intelligence to decode market patterns and forecast price movements with unprecedented precision.</a:t>
            </a:r>
            <a:endParaRPr lang="en-US" sz="17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F9F5A-80DF-1DC3-7109-1976191283CC}"/>
              </a:ext>
            </a:extLst>
          </p:cNvPr>
          <p:cNvSpPr txBox="1"/>
          <p:nvPr/>
        </p:nvSpPr>
        <p:spPr>
          <a:xfrm>
            <a:off x="12849917" y="7754903"/>
            <a:ext cx="1687176" cy="369332"/>
          </a:xfrm>
          <a:prstGeom prst="rect">
            <a:avLst/>
          </a:prstGeom>
          <a:solidFill>
            <a:srgbClr val="FFFDFA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453E8-F14F-8B9D-A336-44017947D0C7}"/>
              </a:ext>
            </a:extLst>
          </p:cNvPr>
          <p:cNvSpPr txBox="1"/>
          <p:nvPr/>
        </p:nvSpPr>
        <p:spPr>
          <a:xfrm>
            <a:off x="8594324" y="1495603"/>
            <a:ext cx="3330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AYUSH JHA (S24CSEU1748)</a:t>
            </a:r>
          </a:p>
          <a:p>
            <a:r>
              <a:rPr lang="en-IN" dirty="0"/>
              <a:t>ANSHUL TURAN (S24CSEU1750)</a:t>
            </a:r>
          </a:p>
          <a:p>
            <a:r>
              <a:rPr lang="en-IN" dirty="0"/>
              <a:t>HARDIK (S24CSEU1776)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842"/>
            <a:ext cx="122030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Why AI &amp; ML in Stock Market Prediction?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0249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41173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131939"/>
            <a:ext cx="33273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Beyond Human Limits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62235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Traditional analysis constrained by cognitive bias and data volume limitations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990249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62982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148" y="241173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Instant Processing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62235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analyses vast historical and real-time data streams instantaneously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28224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230892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Complex Patterns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6441519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Machine learning uncovers intricate market patterns invisible to human analysts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62982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523089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951101"/>
            <a:ext cx="32800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644151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Enables objective, emotion-free investment strategies based on evidence</a:t>
            </a:r>
            <a:endParaRPr lang="en-US" sz="17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4E2A00-44B2-7C04-8EEF-375EA44E5603}"/>
              </a:ext>
            </a:extLst>
          </p:cNvPr>
          <p:cNvSpPr txBox="1"/>
          <p:nvPr/>
        </p:nvSpPr>
        <p:spPr>
          <a:xfrm>
            <a:off x="12849917" y="7754903"/>
            <a:ext cx="1687176" cy="369332"/>
          </a:xfrm>
          <a:prstGeom prst="rect">
            <a:avLst/>
          </a:prstGeom>
          <a:solidFill>
            <a:srgbClr val="FFFDFA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677" y="950000"/>
            <a:ext cx="7842647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Linear &amp; Polynomial Regression: Foundations of Prediction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50677" y="2669738"/>
            <a:ext cx="7842647" cy="1670447"/>
          </a:xfrm>
          <a:prstGeom prst="roundRect">
            <a:avLst>
              <a:gd name="adj" fmla="val 6569"/>
            </a:avLst>
          </a:prstGeom>
          <a:solidFill>
            <a:srgbClr val="FFFDFA"/>
          </a:solidFill>
          <a:ln/>
        </p:spPr>
      </p:sp>
      <p:sp>
        <p:nvSpPr>
          <p:cNvPr id="5" name="Shape 2"/>
          <p:cNvSpPr/>
          <p:nvPr/>
        </p:nvSpPr>
        <p:spPr>
          <a:xfrm>
            <a:off x="650677" y="2646878"/>
            <a:ext cx="7842647" cy="91440"/>
          </a:xfrm>
          <a:prstGeom prst="roundRect">
            <a:avLst>
              <a:gd name="adj" fmla="val 85397"/>
            </a:avLst>
          </a:prstGeom>
          <a:solidFill>
            <a:srgbClr val="B88E23"/>
          </a:solidFill>
          <a:ln/>
        </p:spPr>
      </p:sp>
      <p:sp>
        <p:nvSpPr>
          <p:cNvPr id="6" name="Shape 3"/>
          <p:cNvSpPr/>
          <p:nvPr/>
        </p:nvSpPr>
        <p:spPr>
          <a:xfrm>
            <a:off x="4293156" y="2390894"/>
            <a:ext cx="557689" cy="557689"/>
          </a:xfrm>
          <a:prstGeom prst="roundRect">
            <a:avLst>
              <a:gd name="adj" fmla="val 163962"/>
            </a:avLst>
          </a:prstGeom>
          <a:solidFill>
            <a:srgbClr val="B88E23"/>
          </a:solidFill>
          <a:ln/>
        </p:spPr>
      </p:sp>
      <p:sp>
        <p:nvSpPr>
          <p:cNvPr id="7" name="Text 4"/>
          <p:cNvSpPr/>
          <p:nvPr/>
        </p:nvSpPr>
        <p:spPr>
          <a:xfrm>
            <a:off x="4460438" y="2530316"/>
            <a:ext cx="223004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59393" y="3134439"/>
            <a:ext cx="2323981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Linear Regression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59393" y="3536394"/>
            <a:ext cx="7425214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Models the relationship between stock price and time as a straight line, providing simple trend forecasts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50677" y="4804886"/>
            <a:ext cx="7842647" cy="1372910"/>
          </a:xfrm>
          <a:prstGeom prst="roundRect">
            <a:avLst>
              <a:gd name="adj" fmla="val 7992"/>
            </a:avLst>
          </a:prstGeom>
          <a:solidFill>
            <a:srgbClr val="FFFDFA"/>
          </a:solidFill>
          <a:ln/>
        </p:spPr>
      </p:sp>
      <p:sp>
        <p:nvSpPr>
          <p:cNvPr id="11" name="Shape 8"/>
          <p:cNvSpPr/>
          <p:nvPr/>
        </p:nvSpPr>
        <p:spPr>
          <a:xfrm>
            <a:off x="650677" y="4782026"/>
            <a:ext cx="7842647" cy="91440"/>
          </a:xfrm>
          <a:prstGeom prst="roundRect">
            <a:avLst>
              <a:gd name="adj" fmla="val 85397"/>
            </a:avLst>
          </a:prstGeom>
          <a:solidFill>
            <a:srgbClr val="B88E23"/>
          </a:solidFill>
          <a:ln/>
        </p:spPr>
      </p:sp>
      <p:sp>
        <p:nvSpPr>
          <p:cNvPr id="12" name="Shape 9"/>
          <p:cNvSpPr/>
          <p:nvPr/>
        </p:nvSpPr>
        <p:spPr>
          <a:xfrm>
            <a:off x="4293156" y="4526042"/>
            <a:ext cx="557689" cy="557689"/>
          </a:xfrm>
          <a:prstGeom prst="roundRect">
            <a:avLst>
              <a:gd name="adj" fmla="val 163962"/>
            </a:avLst>
          </a:prstGeom>
          <a:solidFill>
            <a:srgbClr val="B88E23"/>
          </a:solidFill>
          <a:ln/>
        </p:spPr>
      </p:sp>
      <p:sp>
        <p:nvSpPr>
          <p:cNvPr id="13" name="Text 10"/>
          <p:cNvSpPr/>
          <p:nvPr/>
        </p:nvSpPr>
        <p:spPr>
          <a:xfrm>
            <a:off x="4460438" y="4665464"/>
            <a:ext cx="223004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859393" y="5269587"/>
            <a:ext cx="2735580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Polynomial Regression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859393" y="5671542"/>
            <a:ext cx="7425214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Captures nonlinear market trends by fitting curved relationships to historical data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50677" y="6386870"/>
            <a:ext cx="7842647" cy="892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Both techniques provide baseline forecasts and establish benchmarks for model comparison. Simple and interpretable, though they may underfit complex market dynamics.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821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Regularisation Techniques: Ridge, Lasso &amp; Elastic Net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89396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9234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Ridge Regression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41388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Penalises large coefficients to reduce overfitting and improve generalisation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789396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9234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Lasso Regression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41388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Performs automatic feature selection by shrinking irrelevant coefficients to zero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789396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9234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Elastic Net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41388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Combines Ridge and Lasso benefits for balanced model complexity control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984558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04" y="6328648"/>
            <a:ext cx="283488" cy="2268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268045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regularisation methods significantly improve prediction stability when working with noisy financial data and multiple correlated features.</a:t>
            </a:r>
            <a:endParaRPr lang="en-US" sz="17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CC91CB-A5F2-7AAB-AA3E-947A5E53E868}"/>
              </a:ext>
            </a:extLst>
          </p:cNvPr>
          <p:cNvSpPr txBox="1"/>
          <p:nvPr/>
        </p:nvSpPr>
        <p:spPr>
          <a:xfrm>
            <a:off x="12849917" y="7754903"/>
            <a:ext cx="1687176" cy="369332"/>
          </a:xfrm>
          <a:prstGeom prst="rect">
            <a:avLst/>
          </a:prstGeom>
          <a:solidFill>
            <a:srgbClr val="FFFDFA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553" y="483632"/>
            <a:ext cx="11627882" cy="549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Support Vector Machine (SVM) for Stock Prediction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5553" y="1472922"/>
            <a:ext cx="2728555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Intelligent Classification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615553" y="1923574"/>
            <a:ext cx="6485096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SVM finds the optimal decision boundary to separate price movement classes, such as upward versus downward trends.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15553" y="2644497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Excels in high-dimensional feature spaces with multiple indicators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15553" y="2987397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Handles nonlinear relationships through sophisticated kernel functions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15553" y="3330297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Particularly effective for binary classification tasks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15553" y="3673197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Predicts stock direction with robust mathematical foundations</a:t>
            </a:r>
            <a:endParaRPr lang="en-US" sz="13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371" y="1494949"/>
            <a:ext cx="6485096" cy="64850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60023F-E510-1081-BFFC-96707398A674}"/>
              </a:ext>
            </a:extLst>
          </p:cNvPr>
          <p:cNvSpPr txBox="1"/>
          <p:nvPr/>
        </p:nvSpPr>
        <p:spPr>
          <a:xfrm>
            <a:off x="7427167" y="7754903"/>
            <a:ext cx="7109926" cy="369332"/>
          </a:xfrm>
          <a:prstGeom prst="rect">
            <a:avLst/>
          </a:prstGeom>
          <a:solidFill>
            <a:srgbClr val="FFFDFA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875" y="730687"/>
            <a:ext cx="7710249" cy="1920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Random Forest: Ensemble Learning for Robust Forecasts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6875" y="2958108"/>
            <a:ext cx="204787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6875" y="3283387"/>
            <a:ext cx="3752731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716875" y="3431500"/>
            <a:ext cx="2681168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Build Multiple Trees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16875" y="3874294"/>
            <a:ext cx="3752731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Creates numerous decision trees using random subsets of data and features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674394" y="2958108"/>
            <a:ext cx="204787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674394" y="3283387"/>
            <a:ext cx="3752731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4674394" y="3431500"/>
            <a:ext cx="2865596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Aggregate Predictions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4674394" y="3874294"/>
            <a:ext cx="3752731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Combines outputs from all trees to reduce variance and enhance accuracy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16875" y="4887992"/>
            <a:ext cx="204787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6875" y="5213271"/>
            <a:ext cx="7710249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716875" y="5361384"/>
            <a:ext cx="2681764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Capture Complexity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16875" y="5804178"/>
            <a:ext cx="7710249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Identifies intricate interactions between financial indicators and market conditions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16875" y="6843474"/>
            <a:ext cx="7710249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Random Forest remains one of the most widely deployed algorithms for both stock price regression and directional classification tasks.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1405" y="598289"/>
            <a:ext cx="9333071" cy="679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Performance &amp; Evaluation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1405" y="1821894"/>
            <a:ext cx="6417826" cy="717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67%</a:t>
            </a:r>
            <a:endParaRPr lang="en-US" sz="5650" dirty="0"/>
          </a:p>
        </p:txBody>
      </p:sp>
      <p:sp>
        <p:nvSpPr>
          <p:cNvPr id="4" name="Text 2"/>
          <p:cNvSpPr/>
          <p:nvPr/>
        </p:nvSpPr>
        <p:spPr>
          <a:xfrm>
            <a:off x="2610564" y="2811661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Training Data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61405" y="3282077"/>
            <a:ext cx="6417826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Historical stock prices used for model learning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451169" y="1821894"/>
            <a:ext cx="6417826" cy="717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5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33%</a:t>
            </a:r>
            <a:endParaRPr lang="en-US" sz="5650" dirty="0"/>
          </a:p>
        </p:txBody>
      </p:sp>
      <p:sp>
        <p:nvSpPr>
          <p:cNvPr id="7" name="Text 5"/>
          <p:cNvSpPr/>
          <p:nvPr/>
        </p:nvSpPr>
        <p:spPr>
          <a:xfrm>
            <a:off x="9300329" y="2811661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Testing Data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451169" y="3282077"/>
            <a:ext cx="6417826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Held-out data for validation and performance assessment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61405" y="3956328"/>
            <a:ext cx="4236839" cy="407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Performance Metrics</a:t>
            </a:r>
            <a:endParaRPr lang="en-US" sz="2550" dirty="0"/>
          </a:p>
        </p:txBody>
      </p:sp>
      <p:sp>
        <p:nvSpPr>
          <p:cNvPr id="10" name="Shape 8"/>
          <p:cNvSpPr/>
          <p:nvPr/>
        </p:nvSpPr>
        <p:spPr>
          <a:xfrm>
            <a:off x="761405" y="4690467"/>
            <a:ext cx="4224099" cy="2002393"/>
          </a:xfrm>
          <a:prstGeom prst="roundRect">
            <a:avLst>
              <a:gd name="adj" fmla="val 4563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09412" y="4938474"/>
            <a:ext cx="3728085" cy="679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Mean Squared Error (MSE)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1009412" y="5748814"/>
            <a:ext cx="3728085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Measures average squared prediction errors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5203031" y="4690467"/>
            <a:ext cx="4224218" cy="2002393"/>
          </a:xfrm>
          <a:prstGeom prst="roundRect">
            <a:avLst>
              <a:gd name="adj" fmla="val 4563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5451038" y="4938474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R² Score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5451038" y="5408890"/>
            <a:ext cx="3728204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Indicates proportion of variance explained by model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9644777" y="4690467"/>
            <a:ext cx="4224218" cy="2002393"/>
          </a:xfrm>
          <a:prstGeom prst="roundRect">
            <a:avLst>
              <a:gd name="adj" fmla="val 4563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9892784" y="4938474"/>
            <a:ext cx="2797373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Prediction Accuracy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9892784" y="5408890"/>
            <a:ext cx="3728204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Percentage of correct directional forecasts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61405" y="6937534"/>
            <a:ext cx="13107591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Testing across major stocks (Apple, Tesla, Amazon) reveals Random Forest and Elastic Net typically outperform simpler models. Ensemble approaches combining multiple algorithms often yield superior reliability.</a:t>
            </a:r>
            <a:endParaRPr lang="en-US" sz="1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67A52-D347-FC0B-D72B-C32D9631FD02}"/>
              </a:ext>
            </a:extLst>
          </p:cNvPr>
          <p:cNvSpPr txBox="1"/>
          <p:nvPr/>
        </p:nvSpPr>
        <p:spPr>
          <a:xfrm>
            <a:off x="12849917" y="7754903"/>
            <a:ext cx="1687176" cy="369332"/>
          </a:xfrm>
          <a:prstGeom prst="rect">
            <a:avLst/>
          </a:prstGeom>
          <a:solidFill>
            <a:srgbClr val="FFFDFA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870" y="527804"/>
            <a:ext cx="7084100" cy="599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Challenges &amp; Considerations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1870" y="1415534"/>
            <a:ext cx="7800261" cy="1428155"/>
          </a:xfrm>
          <a:prstGeom prst="roundRect">
            <a:avLst>
              <a:gd name="adj" fmla="val 5646"/>
            </a:avLst>
          </a:prstGeom>
          <a:solidFill>
            <a:srgbClr val="B88E23"/>
          </a:solidFill>
          <a:ln w="7620">
            <a:solidFill>
              <a:srgbClr val="9E740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1418" y="1615083"/>
            <a:ext cx="2959656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Market Unpredictability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71418" y="2030016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Stock markets profoundly influenced by unforeseen events, geopolitical shifts, and investor sentiment swings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71870" y="3035618"/>
            <a:ext cx="7800261" cy="1428155"/>
          </a:xfrm>
          <a:prstGeom prst="roundRect">
            <a:avLst>
              <a:gd name="adj" fmla="val 564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71418" y="3235166"/>
            <a:ext cx="2687598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Historical Limitations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71418" y="3650099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Models rely on past data patterns; previous performance never guarantees future results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1870" y="4655701"/>
            <a:ext cx="7800261" cy="1428155"/>
          </a:xfrm>
          <a:prstGeom prst="roundRect">
            <a:avLst>
              <a:gd name="adj" fmla="val 564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71418" y="4855250"/>
            <a:ext cx="2399586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Overfitting Risks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71418" y="5270182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Complex models may memorise training data noise rather than learning genuine market dynamics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1870" y="6275784"/>
            <a:ext cx="7800261" cy="1428155"/>
          </a:xfrm>
          <a:prstGeom prst="roundRect">
            <a:avLst>
              <a:gd name="adj" fmla="val 564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71418" y="6475333"/>
            <a:ext cx="2856428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Continuous Adaptation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71418" y="6890266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Market conditions evolve constantly, requiring regular model retraining and recalibration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7667" y="480298"/>
            <a:ext cx="7553682" cy="545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Future of AI in Stock Trading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294120" y="1287899"/>
            <a:ext cx="22860" cy="5033843"/>
          </a:xfrm>
          <a:prstGeom prst="roundRect">
            <a:avLst>
              <a:gd name="adj" fmla="val 320898"/>
            </a:avLst>
          </a:prstGeom>
          <a:solidFill>
            <a:srgbClr val="DDD3BA"/>
          </a:solidFill>
          <a:ln/>
        </p:spPr>
      </p:sp>
      <p:sp>
        <p:nvSpPr>
          <p:cNvPr id="5" name="Shape 2"/>
          <p:cNvSpPr/>
          <p:nvPr/>
        </p:nvSpPr>
        <p:spPr>
          <a:xfrm>
            <a:off x="6467713" y="1472922"/>
            <a:ext cx="523875" cy="22860"/>
          </a:xfrm>
          <a:prstGeom prst="roundRect">
            <a:avLst>
              <a:gd name="adj" fmla="val 320898"/>
            </a:avLst>
          </a:prstGeom>
          <a:solidFill>
            <a:srgbClr val="DDD3BA"/>
          </a:solidFill>
          <a:ln/>
        </p:spPr>
      </p:sp>
      <p:sp>
        <p:nvSpPr>
          <p:cNvPr id="6" name="Shape 3"/>
          <p:cNvSpPr/>
          <p:nvPr/>
        </p:nvSpPr>
        <p:spPr>
          <a:xfrm>
            <a:off x="6097667" y="1287899"/>
            <a:ext cx="392906" cy="392906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163151" y="1320641"/>
            <a:ext cx="26193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7167443" y="1347907"/>
            <a:ext cx="218324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Smarter Decisions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167443" y="1725573"/>
            <a:ext cx="6851690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&amp; ML empower faster, more informed investment strategies with reduced emotional bias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467713" y="2818686"/>
            <a:ext cx="523875" cy="22860"/>
          </a:xfrm>
          <a:prstGeom prst="roundRect">
            <a:avLst>
              <a:gd name="adj" fmla="val 320898"/>
            </a:avLst>
          </a:prstGeom>
          <a:solidFill>
            <a:srgbClr val="DDD3BA"/>
          </a:solidFill>
          <a:ln/>
        </p:spPr>
      </p:sp>
      <p:sp>
        <p:nvSpPr>
          <p:cNvPr id="11" name="Shape 8"/>
          <p:cNvSpPr/>
          <p:nvPr/>
        </p:nvSpPr>
        <p:spPr>
          <a:xfrm>
            <a:off x="6097667" y="2633663"/>
            <a:ext cx="392906" cy="392906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163151" y="2666405"/>
            <a:ext cx="26193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7167443" y="2693670"/>
            <a:ext cx="218324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Integration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167443" y="3071336"/>
            <a:ext cx="6851690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Combining prices, news sentiment, fundamentals, and alternative data creates comprehensive insights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6467713" y="4164449"/>
            <a:ext cx="523875" cy="22860"/>
          </a:xfrm>
          <a:prstGeom prst="roundRect">
            <a:avLst>
              <a:gd name="adj" fmla="val 320898"/>
            </a:avLst>
          </a:prstGeom>
          <a:solidFill>
            <a:srgbClr val="DDD3BA"/>
          </a:solidFill>
          <a:ln/>
        </p:spPr>
      </p:sp>
      <p:sp>
        <p:nvSpPr>
          <p:cNvPr id="16" name="Shape 13"/>
          <p:cNvSpPr/>
          <p:nvPr/>
        </p:nvSpPr>
        <p:spPr>
          <a:xfrm>
            <a:off x="6097667" y="3979426"/>
            <a:ext cx="392906" cy="392906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163151" y="4012168"/>
            <a:ext cx="26193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7167443" y="4039433"/>
            <a:ext cx="218324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Advanced Models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7167443" y="4417100"/>
            <a:ext cx="6851690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Ongoing advances in large language models and hybrid architectures promise greater predictive accuracy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6467713" y="5510213"/>
            <a:ext cx="523875" cy="22860"/>
          </a:xfrm>
          <a:prstGeom prst="roundRect">
            <a:avLst>
              <a:gd name="adj" fmla="val 320898"/>
            </a:avLst>
          </a:prstGeom>
          <a:solidFill>
            <a:srgbClr val="DDD3BA"/>
          </a:solidFill>
          <a:ln/>
        </p:spPr>
      </p:sp>
      <p:sp>
        <p:nvSpPr>
          <p:cNvPr id="21" name="Shape 18"/>
          <p:cNvSpPr/>
          <p:nvPr/>
        </p:nvSpPr>
        <p:spPr>
          <a:xfrm>
            <a:off x="6097667" y="5325189"/>
            <a:ext cx="392906" cy="392906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163151" y="5357932"/>
            <a:ext cx="26193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7167443" y="5385197"/>
            <a:ext cx="218324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Competitive Edge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7167443" y="5762863"/>
            <a:ext cx="6851690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Investors equipped with AI tools gain significant advantages in increasingly dynamic markets</a:t>
            </a:r>
            <a:endParaRPr lang="en-US" sz="1350" dirty="0"/>
          </a:p>
        </p:txBody>
      </p:sp>
      <p:sp>
        <p:nvSpPr>
          <p:cNvPr id="25" name="Text 22"/>
          <p:cNvSpPr/>
          <p:nvPr/>
        </p:nvSpPr>
        <p:spPr>
          <a:xfrm>
            <a:off x="6359604" y="6714649"/>
            <a:ext cx="7659529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convergence of artificial intelligence and financial markets represents not just a technological evolution, but a fundamental transformation in how we understand and navigate investment opportunities.</a:t>
            </a:r>
            <a:endParaRPr lang="en-US" sz="1350" dirty="0"/>
          </a:p>
        </p:txBody>
      </p:sp>
      <p:sp>
        <p:nvSpPr>
          <p:cNvPr id="26" name="Shape 23"/>
          <p:cNvSpPr/>
          <p:nvPr/>
        </p:nvSpPr>
        <p:spPr>
          <a:xfrm>
            <a:off x="6097667" y="6518196"/>
            <a:ext cx="22860" cy="1231225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D37887-9691-F2D9-2C3F-868EF157E233}"/>
              </a:ext>
            </a:extLst>
          </p:cNvPr>
          <p:cNvSpPr txBox="1"/>
          <p:nvPr/>
        </p:nvSpPr>
        <p:spPr>
          <a:xfrm>
            <a:off x="12849917" y="7754903"/>
            <a:ext cx="1687176" cy="369332"/>
          </a:xfrm>
          <a:prstGeom prst="rect">
            <a:avLst/>
          </a:prstGeom>
          <a:solidFill>
            <a:srgbClr val="FFFDFA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611</Words>
  <Application>Microsoft Office PowerPoint</Application>
  <PresentationFormat>Custom</PresentationFormat>
  <Paragraphs>97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DM Sans</vt:lpstr>
      <vt:lpstr>Arial</vt:lpstr>
      <vt:lpstr>Libre Baskerville Light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ANSHUL TURAN</cp:lastModifiedBy>
  <cp:revision>3</cp:revision>
  <dcterms:created xsi:type="dcterms:W3CDTF">2025-11-18T18:54:55Z</dcterms:created>
  <dcterms:modified xsi:type="dcterms:W3CDTF">2025-11-19T10:06:39Z</dcterms:modified>
</cp:coreProperties>
</file>